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Semi Bold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  <p:embeddedFont>
      <p:font typeface="Instrument Sans Medium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slideLayout" Target="../slideLayouts/slideLayout7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image" Target="../media/image-9-11.png"/><Relationship Id="rId12" Type="http://schemas.openxmlformats.org/officeDocument/2006/relationships/slideLayout" Target="../slideLayouts/slideLayout10.xml"/><Relationship Id="rId1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69733" y="1032510"/>
            <a:ext cx="112908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AuraCure – A Pocket Doctor &amp; AI Assistant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55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Submitted By: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524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Anshul Patel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946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Palak Dwivedi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368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Bhoomi Ojha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2855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Department: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Artificial Intelligence &amp; Machine Learning (AIML)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154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College: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JNCT (Jai Narain College of Technology)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6383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Guide: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Prof. Uma Vishwakarma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383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Head of Department: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Dr. Ayonija Pathre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64518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6282571"/>
            <a:ext cx="1764149" cy="65936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0318671" y="5664518"/>
            <a:ext cx="35254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72489"/>
            <a:ext cx="13042821" cy="125622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95693"/>
            <a:ext cx="1621988" cy="6062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976801" y="4544616"/>
            <a:ext cx="108673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Competitor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3778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Traditional Search Engines &amp; General AI Chatbots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811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specific medical context: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Often provide generic or overwhelming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62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Risk of misinformation: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Can lead to self-diagnosis based on unreliable 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13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empathetic support: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Responses are typically factual and lack emotional intelligence.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964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Hallucination risk: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General AI chatbots can sometimes generate incorrect or fabricated information.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603778"/>
            <a:ext cx="354722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AuraCure's Advantage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2558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Focused &amp; Safer: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Specifically designed for healthcare and emotional support, reducing irrelevant information.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609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Rule-based AI: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Minimizes the risk of hallucinations, ensuring reliable and safe responses.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660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Empathetic &amp; Contextual: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Provides responses tailored to emotional well-being, offering genuine support.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7118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User-centric design: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Prioritizes ease of use and quick access to relevant guidance.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29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540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AuraCure is an innovative solution designed to be a personal healthcare companion. It is aptly named a "Pocket Doctor &amp; AI Assistant" because it provides immediate, accessible, and basic healthcare guidance and emotional support, fitting right into the user's daily life.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92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Its primary purpose is to bridge the gap in immediate health information and emotional well-being, offering a reliable first point of contact for common ailments and emotional distress, all powered by intelligent AI.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620220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B5DA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4964311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490370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Disclaimer: AuraCure is not a replacement for professional medical advice or treatment from qualified doctors.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39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457236"/>
            <a:ext cx="1710095" cy="6392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865" y="348734"/>
            <a:ext cx="31709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Statement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43865" y="1061918"/>
            <a:ext cx="1585436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43865" y="1386959"/>
            <a:ext cx="6716673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quick, reliable healthcare guidance for common issues.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43865" y="1634133"/>
            <a:ext cx="6716673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access to immediate emotional support.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43865" y="1881307"/>
            <a:ext cx="6716673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Prevalence of unreliable health information online.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43865" y="2128480"/>
            <a:ext cx="6716673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Difficulty in finding empathetic responses for mental well-being.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7477482" y="1061918"/>
            <a:ext cx="1585436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AuraCure's Solution: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477482" y="1386959"/>
            <a:ext cx="6716673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AuraCure addresses these problems by providing instant, rule-based AI guidance for common health concerns and empathetic support for emotional distress, ensuring safe and reliable information.</a:t>
            </a:r>
            <a:endParaRPr lang="en-US" sz="9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7482" y="1935361"/>
            <a:ext cx="6716673" cy="671667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43865" y="8937308"/>
            <a:ext cx="13742670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9282827"/>
            <a:ext cx="916067" cy="3424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3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Aim of the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5575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main aim of developing AuraCure is to create an accessible, reliable, and empathetic AI-powered assistant that empowers individuals to manage their basic health concerns and emotional well-being effectively. We aim to provide a tool that offers immediate, non-judgmental support and guidance, thereby promoting proactive health management and mental resilience.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023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goal is to make basic healthcare and emotional support readily available to everyone, anytime, anywhere.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4463"/>
            <a:ext cx="9643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842516"/>
            <a:ext cx="1602105" cy="5987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998518" y="522446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8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02287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0228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359581"/>
            <a:ext cx="2977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Healthcare Awareness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4999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provide accurate and quick guidance for common health issues, increasing user awareness.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102287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10228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359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Emotional Support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284999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offer empathetic responses for sadness, stress, anxiety, and heartbreak.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05991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059912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31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Safety &amp; Reliability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480762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ensure all responses are safe, reliable, and non-hallucinatory using rule-based AI.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05991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059912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31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480762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make basic health and emotional support easily accessible to a wide audience.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0458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6663928"/>
            <a:ext cx="1674138" cy="6257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993" y="555546"/>
            <a:ext cx="5050393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 of AuraCure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6993" y="1590794"/>
            <a:ext cx="4270772" cy="229516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908923" y="1792724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5611" y="1959293"/>
            <a:ext cx="272653" cy="2726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8923" y="2600682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Healthcare Support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08923" y="3037522"/>
            <a:ext cx="3866912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Guidance for fever, cold, headache, body pain, sprains, etc.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179695" y="1590794"/>
            <a:ext cx="4270891" cy="229516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5381625" y="1792724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8313" y="1959293"/>
            <a:ext cx="272653" cy="27265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81625" y="2600682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Emotional Support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381625" y="3037522"/>
            <a:ext cx="386703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Empathetic responses to sadness, stress, anxiety, and heartbreak.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52516" y="1590794"/>
            <a:ext cx="4270891" cy="229516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4446" y="1792724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1133" y="1959293"/>
            <a:ext cx="272653" cy="27265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4446" y="2600682"/>
            <a:ext cx="273546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Human-like Interaction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54446" y="3037522"/>
            <a:ext cx="386703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Designed for natural and intuitive conversations.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06993" y="4087892"/>
            <a:ext cx="6507242" cy="229516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908923" y="4289822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84C1F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611" y="4456390"/>
            <a:ext cx="272653" cy="27265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08923" y="5097780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Safety &amp; Reliability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08923" y="5534620"/>
            <a:ext cx="6103382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Rule-based AI ensures accurate and non-hallucinatory responses.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416165" y="4087892"/>
            <a:ext cx="6507242" cy="229516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24" name="Shape 18"/>
          <p:cNvSpPr/>
          <p:nvPr/>
        </p:nvSpPr>
        <p:spPr>
          <a:xfrm>
            <a:off x="7618095" y="4289822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84C1FA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4783" y="4456390"/>
            <a:ext cx="272653" cy="27265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18095" y="5097780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Ease of Use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18095" y="5534620"/>
            <a:ext cx="610338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Simple and intuitive interface for all users.</a:t>
            </a:r>
            <a:endParaRPr lang="en-US" sz="1550" dirty="0"/>
          </a:p>
        </p:txBody>
      </p:sp>
      <p:sp>
        <p:nvSpPr>
          <p:cNvPr id="28" name="Text 21"/>
          <p:cNvSpPr/>
          <p:nvPr/>
        </p:nvSpPr>
        <p:spPr>
          <a:xfrm>
            <a:off x="706993" y="6610231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993" y="7160657"/>
            <a:ext cx="1378744" cy="515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7908" y="320516"/>
            <a:ext cx="5681305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Healthcare &amp; Emotional Support Modules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7908" y="976193"/>
            <a:ext cx="1748671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Healthcare Guidance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07908" y="1311354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Provides basic advice for common ailments like fever, cold, headache, body pain, muscle fatigue.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07908" y="1538526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Offers guidance for sprains and fracture management.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07908" y="1765697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Addresses specific issues such as period cramps, migraine, acidity, and dehydration.</a:t>
            </a:r>
            <a:endParaRPr lang="en-US" sz="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08" y="2083237"/>
            <a:ext cx="6765131" cy="676513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64981" y="976193"/>
            <a:ext cx="1748671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Emotional Support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64981" y="1311354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Responds empathetically to users expressing sadness, stress, and anxiety.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7464981" y="1538526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Offers supportive dialogue for those experiencing heartbreak.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7464981" y="1765697"/>
            <a:ext cx="676513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Aims to provide a comforting and understanding presence.</a:t>
            </a:r>
            <a:endParaRPr lang="en-US" sz="9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981" y="2083237"/>
            <a:ext cx="6765131" cy="676513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07908" y="9110543"/>
            <a:ext cx="13814584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8" y="9428083"/>
            <a:ext cx="795695" cy="2974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967" y="694015"/>
            <a:ext cx="4892993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Technologies Used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967" y="1696998"/>
            <a:ext cx="6630233" cy="7828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0586" y="2675453"/>
            <a:ext cx="244649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80586" y="3098602"/>
            <a:ext cx="62389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programming language for AI logic and backend development.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96998"/>
            <a:ext cx="6630233" cy="7828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0820" y="2675453"/>
            <a:ext cx="244649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Streamlit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510820" y="3098602"/>
            <a:ext cx="62389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for building the interactive web application interface.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7" y="3607356"/>
            <a:ext cx="6630233" cy="7828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0586" y="4585811"/>
            <a:ext cx="244649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NLTK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880586" y="5008959"/>
            <a:ext cx="6238994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Natural Language Toolkit for processing and understanding text inputs.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607356"/>
            <a:ext cx="6630233" cy="78283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0820" y="4585811"/>
            <a:ext cx="244649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Rule-Based AI Logic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510820" y="5008959"/>
            <a:ext cx="62389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Ensures safe, reliable, and non-hallucinatory responses.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684967" y="6050994"/>
            <a:ext cx="1326046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67" y="6804422"/>
            <a:ext cx="1366957" cy="51089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561540" y="6760369"/>
            <a:ext cx="63915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147" y="472321"/>
            <a:ext cx="7737991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Model &amp; Revenue Generation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01147" y="1352550"/>
            <a:ext cx="1342787" cy="989409"/>
          </a:xfrm>
          <a:prstGeom prst="roundRect">
            <a:avLst>
              <a:gd name="adj" fmla="val 15625"/>
            </a:avLst>
          </a:prstGeom>
          <a:solidFill>
            <a:srgbClr val="CEE6FD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811" y="1726406"/>
            <a:ext cx="241459" cy="2414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15622" y="1524238"/>
            <a:ext cx="214705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Token-Based Usage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2115622" y="1895475"/>
            <a:ext cx="523065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Free basic usage with paid premium tokens for advanced features.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029778" y="2332434"/>
            <a:ext cx="11913632" cy="11430"/>
          </a:xfrm>
          <a:prstGeom prst="roundRect">
            <a:avLst>
              <a:gd name="adj" fmla="val 1352496"/>
            </a:avLst>
          </a:prstGeom>
          <a:solidFill>
            <a:srgbClr val="B4CCE3"/>
          </a:solidFill>
          <a:ln/>
        </p:spPr>
      </p:sp>
      <p:sp>
        <p:nvSpPr>
          <p:cNvPr id="8" name="Shape 5"/>
          <p:cNvSpPr/>
          <p:nvPr/>
        </p:nvSpPr>
        <p:spPr>
          <a:xfrm>
            <a:off x="601147" y="2427803"/>
            <a:ext cx="2685574" cy="989409"/>
          </a:xfrm>
          <a:prstGeom prst="roundRect">
            <a:avLst>
              <a:gd name="adj" fmla="val 15625"/>
            </a:avLst>
          </a:prstGeom>
          <a:solidFill>
            <a:srgbClr val="CEE6FD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3204" y="2801660"/>
            <a:ext cx="241459" cy="24145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458408" y="2599492"/>
            <a:ext cx="214705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Subscription Plans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3458408" y="2970728"/>
            <a:ext cx="524756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Monthly/annual plans for enhanced features and unlimited access.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3372564" y="3407688"/>
            <a:ext cx="10570845" cy="11430"/>
          </a:xfrm>
          <a:prstGeom prst="roundRect">
            <a:avLst>
              <a:gd name="adj" fmla="val 1352496"/>
            </a:avLst>
          </a:prstGeom>
          <a:solidFill>
            <a:srgbClr val="B4CCE3"/>
          </a:solidFill>
          <a:ln/>
        </p:spPr>
      </p:sp>
      <p:sp>
        <p:nvSpPr>
          <p:cNvPr id="13" name="Shape 9"/>
          <p:cNvSpPr/>
          <p:nvPr/>
        </p:nvSpPr>
        <p:spPr>
          <a:xfrm>
            <a:off x="601147" y="3503057"/>
            <a:ext cx="4028361" cy="989409"/>
          </a:xfrm>
          <a:prstGeom prst="roundRect">
            <a:avLst>
              <a:gd name="adj" fmla="val 15625"/>
            </a:avLst>
          </a:prstGeom>
          <a:solidFill>
            <a:srgbClr val="CEE6FD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94598" y="3876913"/>
            <a:ext cx="241459" cy="24145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01195" y="3674745"/>
            <a:ext cx="250412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Advertising &amp; Promotion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4801195" y="4045982"/>
            <a:ext cx="421683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Promoting verified doctors and clinics within the app.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4715351" y="4482941"/>
            <a:ext cx="9228058" cy="11430"/>
          </a:xfrm>
          <a:prstGeom prst="roundRect">
            <a:avLst>
              <a:gd name="adj" fmla="val 1352496"/>
            </a:avLst>
          </a:prstGeom>
          <a:solidFill>
            <a:srgbClr val="B4CCE3"/>
          </a:solidFill>
          <a:ln/>
        </p:spPr>
      </p:sp>
      <p:sp>
        <p:nvSpPr>
          <p:cNvPr id="18" name="Shape 13"/>
          <p:cNvSpPr/>
          <p:nvPr/>
        </p:nvSpPr>
        <p:spPr>
          <a:xfrm>
            <a:off x="601147" y="4578310"/>
            <a:ext cx="5371148" cy="989409"/>
          </a:xfrm>
          <a:prstGeom prst="roundRect">
            <a:avLst>
              <a:gd name="adj" fmla="val 15625"/>
            </a:avLst>
          </a:prstGeom>
          <a:solidFill>
            <a:srgbClr val="CEE6FD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5991" y="4952167"/>
            <a:ext cx="241459" cy="24145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143982" y="4749998"/>
            <a:ext cx="300049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Clinic &amp; Hospital Partnerships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143982" y="5121235"/>
            <a:ext cx="4058722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Collaborations for referrals and integrated services.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058138" y="5558195"/>
            <a:ext cx="7885271" cy="11430"/>
          </a:xfrm>
          <a:prstGeom prst="roundRect">
            <a:avLst>
              <a:gd name="adj" fmla="val 1352496"/>
            </a:avLst>
          </a:prstGeom>
          <a:solidFill>
            <a:srgbClr val="B4CCE3"/>
          </a:solidFill>
          <a:ln/>
        </p:spPr>
      </p:sp>
      <p:sp>
        <p:nvSpPr>
          <p:cNvPr id="23" name="Shape 17"/>
          <p:cNvSpPr/>
          <p:nvPr/>
        </p:nvSpPr>
        <p:spPr>
          <a:xfrm>
            <a:off x="601147" y="5653564"/>
            <a:ext cx="6714053" cy="989409"/>
          </a:xfrm>
          <a:prstGeom prst="roundRect">
            <a:avLst>
              <a:gd name="adj" fmla="val 15625"/>
            </a:avLst>
          </a:prstGeom>
          <a:solidFill>
            <a:srgbClr val="CEE6FD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37384" y="6027420"/>
            <a:ext cx="241459" cy="241459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486888" y="5825252"/>
            <a:ext cx="248971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Featured Doctor Listings</a:t>
            </a:r>
            <a:endParaRPr lang="en-US" sz="1650" dirty="0"/>
          </a:p>
        </p:txBody>
      </p:sp>
      <p:sp>
        <p:nvSpPr>
          <p:cNvPr id="26" name="Text 19"/>
          <p:cNvSpPr/>
          <p:nvPr/>
        </p:nvSpPr>
        <p:spPr>
          <a:xfrm>
            <a:off x="7486888" y="6196489"/>
            <a:ext cx="459152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Premium placement for doctors within the app's directory.</a:t>
            </a:r>
            <a:endParaRPr lang="en-US" sz="1350" dirty="0"/>
          </a:p>
        </p:txBody>
      </p:sp>
      <p:sp>
        <p:nvSpPr>
          <p:cNvPr id="27" name="Text 20"/>
          <p:cNvSpPr/>
          <p:nvPr/>
        </p:nvSpPr>
        <p:spPr>
          <a:xfrm>
            <a:off x="601147" y="6836093"/>
            <a:ext cx="1342810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147" y="7304008"/>
            <a:ext cx="1213247" cy="4535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2025-12-20T11:31:12Z</dcterms:created>
  <dcterms:modified xsi:type="dcterms:W3CDTF">2025-12-20T11:31:12Z</dcterms:modified>
</cp:coreProperties>
</file>